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4"/>
  </p:handoutMasterIdLst>
  <p:sldIdLst>
    <p:sldId id="256" r:id="rId3"/>
    <p:sldId id="257" r:id="rId5"/>
    <p:sldId id="376" r:id="rId6"/>
    <p:sldId id="370" r:id="rId7"/>
    <p:sldId id="371" r:id="rId8"/>
    <p:sldId id="373" r:id="rId9"/>
    <p:sldId id="372" r:id="rId10"/>
    <p:sldId id="374" r:id="rId11"/>
    <p:sldId id="367" r:id="rId12"/>
    <p:sldId id="375" r:id="rId13"/>
    <p:sldId id="378" r:id="rId14"/>
    <p:sldId id="377" r:id="rId15"/>
    <p:sldId id="379" r:id="rId16"/>
    <p:sldId id="380" r:id="rId17"/>
    <p:sldId id="381" r:id="rId18"/>
    <p:sldId id="382" r:id="rId19"/>
    <p:sldId id="383" r:id="rId20"/>
    <p:sldId id="384" r:id="rId21"/>
    <p:sldId id="385" r:id="rId22"/>
    <p:sldId id="386" r:id="rId23"/>
    <p:sldId id="387" r:id="rId24"/>
    <p:sldId id="388" r:id="rId25"/>
    <p:sldId id="389" r:id="rId26"/>
    <p:sldId id="390" r:id="rId27"/>
    <p:sldId id="391" r:id="rId28"/>
    <p:sldId id="392" r:id="rId29"/>
    <p:sldId id="393" r:id="rId30"/>
    <p:sldId id="394" r:id="rId31"/>
    <p:sldId id="395" r:id="rId32"/>
    <p:sldId id="366" r:id="rId33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48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r>
              <a:rPr lang="en-US"/>
              <a:t>T.M. Hanh Luong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T.M. Hanh Luong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en-US"/>
              <a:t>T.M. Hanh Luong</a:t>
            </a: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75" y="1122680"/>
            <a:ext cx="12172950" cy="2387600"/>
          </a:xfrm>
          <a:solidFill>
            <a:srgbClr val="9C488D"/>
          </a:solidFill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T.M. Hanh Luong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905" y="-17780"/>
            <a:ext cx="12171680" cy="754380"/>
          </a:xfrm>
          <a:solidFill>
            <a:srgbClr val="9C488D"/>
          </a:solidFill>
        </p:spPr>
        <p:txBody>
          <a:bodyPr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T.M. Hanh Luong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T.M. Hanh Luong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25" y="447675"/>
            <a:ext cx="12172950" cy="1625600"/>
          </a:xfrm>
        </p:spPr>
        <p:txBody>
          <a:bodyPr>
            <a:normAutofit/>
          </a:bodyPr>
          <a:p>
            <a:pPr algn="ctr"/>
            <a:r>
              <a:rPr lang="en-US" altLang="en-US" sz="4400"/>
              <a:t>Introduction to Circos plots (2D)</a:t>
            </a:r>
            <a:endParaRPr lang="en-US" altLang="en-US" sz="44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 altLang="en-US" b="1">
                <a:solidFill>
                  <a:srgbClr val="9C488D"/>
                </a:solidFill>
              </a:rPr>
              <a:t>Data Visualization Assignment</a:t>
            </a:r>
            <a:endParaRPr lang="en-US" altLang="en-US" b="1">
              <a:solidFill>
                <a:srgbClr val="9C488D"/>
              </a:solidFill>
            </a:endParaRPr>
          </a:p>
          <a:p>
            <a:r>
              <a:rPr lang="en-US" altLang="en-US">
                <a:solidFill>
                  <a:srgbClr val="9C488D"/>
                </a:solidFill>
              </a:rPr>
              <a:t>Luong Thi My Hanh </a:t>
            </a:r>
            <a:endParaRPr lang="en-US" altLang="en-US">
              <a:solidFill>
                <a:srgbClr val="9C488D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" y="2880360"/>
            <a:ext cx="12171680" cy="754380"/>
          </a:xfrm>
        </p:spPr>
        <p:txBody>
          <a:bodyPr/>
          <a:p>
            <a:pPr algn="ctr"/>
            <a:r>
              <a:rPr lang="en-US" altLang="en-US">
                <a:sym typeface="+mn-ea"/>
              </a:rPr>
              <a:t>General functionality 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T.M. Hanh Luong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ym typeface="+mn-ea"/>
              </a:rPr>
              <a:t>Circular layout: coordinate systems (2D)</a:t>
            </a:r>
            <a:endParaRPr lang="en-US" altLang="en-US">
              <a:sym typeface="+mn-ea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T.M. Hanh Luong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7533005" y="1120140"/>
            <a:ext cx="2608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sym typeface="+mn-ea"/>
              </a:rPr>
              <a:t>polar coordinate system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9665" y="1955800"/>
            <a:ext cx="3736340" cy="373634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433195" y="1120140"/>
            <a:ext cx="3129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>
                <a:sym typeface="+mn-ea"/>
              </a:rPr>
              <a:t>Descartes</a:t>
            </a:r>
            <a:r>
              <a:rPr lang="en-US">
                <a:sym typeface="+mn-ea"/>
              </a:rPr>
              <a:t> coordinate system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rcRect b="402"/>
          <a:stretch>
            <a:fillRect/>
          </a:stretch>
        </p:blipFill>
        <p:spPr>
          <a:xfrm>
            <a:off x="6628765" y="1955165"/>
            <a:ext cx="4494530" cy="38023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Circular layout: coordinate transformation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T.M. Hanh Luong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rcRect l="2258" r="3054"/>
          <a:stretch>
            <a:fillRect/>
          </a:stretch>
        </p:blipFill>
        <p:spPr>
          <a:xfrm>
            <a:off x="3035935" y="1017270"/>
            <a:ext cx="9133840" cy="482282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-1905" y="1765935"/>
            <a:ext cx="28886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data coordinate systems</a:t>
            </a:r>
            <a:endParaRPr lang="en-US"/>
          </a:p>
          <a:p>
            <a:r>
              <a:rPr lang="en-US" altLang="en-US"/>
              <a:t>(Descartes)</a:t>
            </a:r>
            <a:r>
              <a:rPr lang="en-US"/>
              <a:t> 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-1270" y="4805680"/>
            <a:ext cx="27793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 polar coordinate system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8442325" y="1017270"/>
            <a:ext cx="29114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/>
              <a:t>canvas coordinate system</a:t>
            </a:r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ym typeface="+mn-ea"/>
              </a:rPr>
              <a:t>Circular layout: rules for making </a:t>
            </a:r>
            <a:endParaRPr lang="en-US" altLang="en-US">
              <a:sym typeface="+mn-ea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T.M. Hanh Luong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376555" y="958215"/>
            <a:ext cx="109766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initialize layout -&gt; create track -&gt; add graphics -&gt; create track -&gt; add graphics - ... -&gt; clear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8385" y="1542415"/>
            <a:ext cx="5835015" cy="510540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8610600" y="3041015"/>
            <a:ext cx="35598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at least a categorical variable.</a:t>
            </a:r>
            <a:endParaRPr lang="en-US"/>
          </a:p>
          <a:p>
            <a:r>
              <a:rPr lang="en-US" altLang="en-US"/>
              <a:t>new track is inside previous one.</a:t>
            </a:r>
            <a:r>
              <a:rPr lang="en-US"/>
              <a:t> </a:t>
            </a:r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ym typeface="+mn-ea"/>
              </a:rPr>
              <a:t>Circular layout: Sectors and tracks</a:t>
            </a:r>
            <a:endParaRPr lang="en-US" altLang="en-US">
              <a:sym typeface="+mn-ea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T.M. Hanh Luong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7865" y="736600"/>
            <a:ext cx="6045200" cy="530288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355965" y="211137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red circle is one track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8355965" y="2637790"/>
            <a:ext cx="29984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blue represents one sector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8355965" y="3284220"/>
            <a:ext cx="36931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intersection of a sector and a track is called a cell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ym typeface="+mn-ea"/>
              </a:rPr>
              <a:t>Circular layout: the functions for designing </a:t>
            </a:r>
            <a:endParaRPr lang="en-US" altLang="en-US">
              <a:sym typeface="+mn-ea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T.M. Hanh Luong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00" y="1278255"/>
            <a:ext cx="7842885" cy="31343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en-US">
                <a:sym typeface="+mn-ea"/>
              </a:rPr>
              <a:t>Circular layout: the functions for designing 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T.M. Hanh Luong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2170" y="1246505"/>
            <a:ext cx="7324090" cy="43643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ym typeface="+mn-ea"/>
              </a:rPr>
              <a:t>Circular layout: the functions for designing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T.M. Hanh Luong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270" y="1176655"/>
            <a:ext cx="10144760" cy="378904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" y="2650490"/>
            <a:ext cx="12171680" cy="754380"/>
          </a:xfrm>
        </p:spPr>
        <p:txBody>
          <a:bodyPr/>
          <a:p>
            <a:pPr algn="ctr"/>
            <a:r>
              <a:rPr lang="en-US" altLang="en-US">
                <a:sym typeface="+mn-ea"/>
              </a:rPr>
              <a:t>Applications in Genomics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T.M. Hanh Luong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Data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29970"/>
            <a:ext cx="10515600" cy="2303780"/>
          </a:xfrm>
        </p:spPr>
        <p:txBody>
          <a:bodyPr/>
          <a:p>
            <a:r>
              <a:rPr lang="en-US"/>
              <a:t> high dimensional genomic data</a:t>
            </a:r>
            <a:endParaRPr lang="en-US"/>
          </a:p>
          <a:p>
            <a:r>
              <a:rPr lang="en-US"/>
              <a:t>categories are usually chromosomes and data on x axes are genomic positions</a:t>
            </a:r>
            <a:endParaRPr lang="en-US"/>
          </a:p>
          <a:p>
            <a:r>
              <a:rPr lang="en-US"/>
              <a:t>expect special format of input data</a:t>
            </a:r>
            <a:r>
              <a:rPr lang="en-US" altLang="en-US"/>
              <a:t>: BED files 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T.M. Hanh Luong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0715" y="3333750"/>
            <a:ext cx="5139690" cy="30232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Main contents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T.M. Hanh Luong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/>
          <p:nvPr>
            <p:ph idx="1"/>
          </p:nvPr>
        </p:nvSpPr>
        <p:spPr>
          <a:xfrm>
            <a:off x="838200" y="1151255"/>
            <a:ext cx="10515600" cy="3399790"/>
          </a:xfrm>
        </p:spPr>
        <p:txBody>
          <a:bodyPr/>
          <a:p>
            <a:endParaRPr lang="en-US" altLang="en-US"/>
          </a:p>
          <a:p>
            <a:endParaRPr lang="en-US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2933065" y="1026795"/>
            <a:ext cx="6761480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4000"/>
              <a:t>Introduction  </a:t>
            </a:r>
            <a:endParaRPr lang="en-US" altLang="en-US" sz="4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4000"/>
              <a:t>General functionality </a:t>
            </a:r>
            <a:endParaRPr lang="en-US" altLang="en-US" sz="4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4000"/>
              <a:t>Applications in Genomics </a:t>
            </a:r>
            <a:endParaRPr lang="en-US" altLang="en-US" sz="4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4000"/>
              <a:t>Vizualize relations </a:t>
            </a:r>
            <a:endParaRPr lang="en-US" altLang="en-US" sz="4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4000"/>
              <a:t>Others </a:t>
            </a:r>
            <a:endParaRPr lang="en-US" altLang="en-US" sz="4000"/>
          </a:p>
        </p:txBody>
      </p:sp>
      <p:sp>
        <p:nvSpPr>
          <p:cNvPr id="9" name="Text Box 8"/>
          <p:cNvSpPr txBox="1"/>
          <p:nvPr/>
        </p:nvSpPr>
        <p:spPr>
          <a:xfrm>
            <a:off x="2064385" y="4779645"/>
            <a:ext cx="84982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https://jokergoo.github.io/circlize_book/book/introduction.html#a-qiuck-glance</a:t>
            </a:r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Functions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T.M. Hanh Luong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6575" y="736600"/>
            <a:ext cx="6311265" cy="562737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T.M. Hanh Luong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9605" y="208280"/>
            <a:ext cx="5501640" cy="609663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T.M. Hanh Luong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rcRect l="6070" t="5978" r="4783"/>
          <a:stretch>
            <a:fillRect/>
          </a:stretch>
        </p:blipFill>
        <p:spPr>
          <a:xfrm>
            <a:off x="3201035" y="-2540"/>
            <a:ext cx="5922645" cy="672401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T.M. Hanh Luong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0880" y="77470"/>
            <a:ext cx="6015355" cy="673227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" y="2781935"/>
            <a:ext cx="12171680" cy="754380"/>
          </a:xfrm>
        </p:spPr>
        <p:txBody>
          <a:bodyPr/>
          <a:p>
            <a:pPr algn="ctr"/>
            <a:r>
              <a:rPr lang="en-US" altLang="en-US"/>
              <a:t>Visualize Relations: chordDiagram function 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T.M. Hanh Luong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Simplest usage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T.M. Hanh Luong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980" y="1042670"/>
            <a:ext cx="3398520" cy="18637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735" y="736600"/>
            <a:ext cx="2009775" cy="518096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357505" y="3582670"/>
            <a:ext cx="2669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Relation: from “S” to “E”</a:t>
            </a:r>
            <a:endParaRPr lang="en-US" alt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260" y="908050"/>
            <a:ext cx="4066540" cy="483806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en-US">
                <a:sym typeface="+mn-ea"/>
              </a:rPr>
              <a:t>Simplest usage: orders of links</a:t>
            </a:r>
            <a:endParaRPr lang="en-US" altLang="en-US">
              <a:sym typeface="+mn-ea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T.M. Hanh Luong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4615" y="1349375"/>
            <a:ext cx="8281670" cy="456120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A complex example: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T.M. Hanh Luong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8590" y="870585"/>
            <a:ext cx="6619240" cy="548576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70" y="2367915"/>
            <a:ext cx="12171680" cy="754380"/>
          </a:xfrm>
        </p:spPr>
        <p:txBody>
          <a:bodyPr/>
          <a:p>
            <a:pPr algn="ctr"/>
            <a:r>
              <a:rPr lang="en-US" altLang="en-US">
                <a:sym typeface="+mn-ea"/>
              </a:rPr>
              <a:t>Others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T.M. Hanh Luong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T.M. Hanh Luong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225" y="615315"/>
            <a:ext cx="4674235" cy="3568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480" y="615315"/>
            <a:ext cx="3520440" cy="38385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125" y="476885"/>
            <a:ext cx="3507105" cy="39770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" y="2945130"/>
            <a:ext cx="12171680" cy="754380"/>
          </a:xfrm>
        </p:spPr>
        <p:txBody>
          <a:bodyPr/>
          <a:p>
            <a:pPr algn="ctr"/>
            <a:r>
              <a:rPr lang="en-US" altLang="en-US"/>
              <a:t>Introduction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T.M. Hanh Luong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" y="2781935"/>
            <a:ext cx="12171680" cy="754380"/>
          </a:xfrm>
        </p:spPr>
        <p:txBody>
          <a:bodyPr/>
          <a:p>
            <a:pPr algn="ctr"/>
            <a:r>
              <a:rPr lang="en-US" altLang="en-US"/>
              <a:t>Practice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T.M. Hanh Luong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A simulated data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T.M. Hanh Luong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rcRect l="5638" t="26202" r="78510" b="52237"/>
          <a:stretch>
            <a:fillRect/>
          </a:stretch>
        </p:blipFill>
        <p:spPr>
          <a:xfrm>
            <a:off x="636270" y="946785"/>
            <a:ext cx="10737215" cy="41090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p>
            <a:r>
              <a:rPr lang="en-US"/>
              <a:t>T.M. Hanh Luong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p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030" y="768350"/>
            <a:ext cx="5310505" cy="531050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89000" y="123190"/>
            <a:ext cx="5838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Visualization of each point (x,y) in sectors a-h</a:t>
            </a:r>
            <a:endParaRPr lang="en-US" altLang="en-US"/>
          </a:p>
        </p:txBody>
      </p:sp>
      <p:pic>
        <p:nvPicPr>
          <p:cNvPr id="10" name="Picture 9" descr="p3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540" y="123190"/>
            <a:ext cx="5715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T.M. Hanh Luong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9" name="Picture 8" descr="pato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4140" y="86360"/>
            <a:ext cx="6171565" cy="61715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T.M. Hanh Luong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35" y="213995"/>
            <a:ext cx="6486525" cy="6022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170" y="127000"/>
            <a:ext cx="5909945" cy="57397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T.M. Hanh Luong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1290" y="24130"/>
            <a:ext cx="6799580" cy="67995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64895"/>
            <a:ext cx="10515600" cy="5112385"/>
          </a:xfrm>
        </p:spPr>
        <p:txBody>
          <a:bodyPr>
            <a:normAutofit lnSpcReduction="20000"/>
          </a:bodyPr>
          <a:p>
            <a:r>
              <a:rPr lang="en-US"/>
              <a:t>Circular layout</a:t>
            </a:r>
            <a:r>
              <a:rPr lang="en-US" altLang="en-US"/>
              <a:t>, “</a:t>
            </a:r>
            <a:r>
              <a:rPr lang="en-US" altLang="en-US" sz="4000" b="1">
                <a:solidFill>
                  <a:srgbClr val="9C488D"/>
                </a:solidFill>
              </a:rPr>
              <a:t>circos plot</a:t>
            </a:r>
            <a:r>
              <a:rPr lang="en-US" altLang="en-US"/>
              <a:t>”</a:t>
            </a:r>
            <a:endParaRPr lang="en-US" altLang="en-US"/>
          </a:p>
          <a:p>
            <a:r>
              <a:rPr lang="en-US"/>
              <a:t>large amount of categories</a:t>
            </a:r>
            <a:endParaRPr lang="en-US"/>
          </a:p>
          <a:p>
            <a:r>
              <a:rPr lang="en-US"/>
              <a:t>easily demonstrates relations between elements</a:t>
            </a:r>
            <a:endParaRPr lang="en-US"/>
          </a:p>
          <a:p>
            <a:endParaRPr lang="en-US"/>
          </a:p>
          <a:p>
            <a:r>
              <a:rPr lang="en-US" altLang="en-US"/>
              <a:t>R packages: </a:t>
            </a:r>
            <a:endParaRPr lang="en-US" altLang="en-US"/>
          </a:p>
          <a:p>
            <a:pPr marL="514350" indent="-514350">
              <a:buAutoNum type="arabicPeriod"/>
            </a:pPr>
            <a:r>
              <a:rPr lang="en-US" altLang="en-US"/>
              <a:t>circlize, https://jokergoo.github.io/circlize_book/book/introduction.html#a-qiuck-glance</a:t>
            </a:r>
            <a:endParaRPr lang="en-US" altLang="en-US"/>
          </a:p>
          <a:p>
            <a:pPr marL="514350" indent="-514350">
              <a:buAutoNum type="arabicPeriod"/>
            </a:pPr>
            <a:r>
              <a:rPr lang="en-US" altLang="en-US"/>
              <a:t>OmicCircos, https://bioconductor.org/packages/devel/bioc/vignettes/OmicCircos/inst/doc/OmicCircos_vignette.pdf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T.M. Hanh Luong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2179</Words>
  <Application>WPS Presentation</Application>
  <PresentationFormat>Widescreen</PresentationFormat>
  <Paragraphs>267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9" baseType="lpstr">
      <vt:lpstr>Arial</vt:lpstr>
      <vt:lpstr>SimSun</vt:lpstr>
      <vt:lpstr>Wingdings</vt:lpstr>
      <vt:lpstr>Calibri Light</vt:lpstr>
      <vt:lpstr>Calibri</vt:lpstr>
      <vt:lpstr>微软雅黑</vt:lpstr>
      <vt:lpstr>Droid Sans Fallback</vt:lpstr>
      <vt:lpstr>Arial Unicode MS</vt:lpstr>
      <vt:lpstr>Office Theme</vt:lpstr>
      <vt:lpstr>Introduction to Circos plots (2D)</vt:lpstr>
      <vt:lpstr>Main contents</vt:lpstr>
      <vt:lpstr>Introduction</vt:lpstr>
      <vt:lpstr>A simulated data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General functionality </vt:lpstr>
      <vt:lpstr>Circular layout: coordinate systems (2D)</vt:lpstr>
      <vt:lpstr>Circular layout: coordinate transformation</vt:lpstr>
      <vt:lpstr>Circular layout: rules for making </vt:lpstr>
      <vt:lpstr>Circular layout: Sectors and tracks</vt:lpstr>
      <vt:lpstr>Circular layout: the functions for designing </vt:lpstr>
      <vt:lpstr>Circular layout: the functions for designing </vt:lpstr>
      <vt:lpstr>Circular layout: the functions for designing</vt:lpstr>
      <vt:lpstr>Applications in Genomics</vt:lpstr>
      <vt:lpstr>Data</vt:lpstr>
      <vt:lpstr>Functions</vt:lpstr>
      <vt:lpstr>PowerPoint 演示文稿</vt:lpstr>
      <vt:lpstr>PowerPoint 演示文稿</vt:lpstr>
      <vt:lpstr>PowerPoint 演示文稿</vt:lpstr>
      <vt:lpstr>Visualize Relations: chordDiagram function </vt:lpstr>
      <vt:lpstr>Simplest usage</vt:lpstr>
      <vt:lpstr>Simplest usage: orders of links</vt:lpstr>
      <vt:lpstr>A complex example:</vt:lpstr>
      <vt:lpstr>Others</vt:lpstr>
      <vt:lpstr>PowerPoint 演示文稿</vt:lpstr>
      <vt:lpstr>Practice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hanh</dc:creator>
  <cp:lastModifiedBy>hanh</cp:lastModifiedBy>
  <cp:revision>130</cp:revision>
  <dcterms:created xsi:type="dcterms:W3CDTF">2022-08-21T22:39:32Z</dcterms:created>
  <dcterms:modified xsi:type="dcterms:W3CDTF">2022-08-21T22:39:32Z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1033-10.1.0.6757</vt:lpwstr>
  </property>
</Properties>
</file>